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66" autoAdjust="0"/>
  </p:normalViewPr>
  <p:slideViewPr>
    <p:cSldViewPr>
      <p:cViewPr varScale="1">
        <p:scale>
          <a:sx n="96" d="100"/>
          <a:sy n="96" d="100"/>
        </p:scale>
        <p:origin x="-2624" y="-112"/>
      </p:cViewPr>
      <p:guideLst>
        <p:guide orient="horz" pos="2160"/>
        <p:guide pos="2880"/>
      </p:guideLst>
    </p:cSldViewPr>
  </p:slideViewPr>
  <p:notesTextViewPr>
    <p:cViewPr>
      <p:scale>
        <a:sx n="100" d="100"/>
        <a:sy n="100" d="100"/>
      </p:scale>
      <p:origin x="0" y="288"/>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Ian: Hello everyone, </a:t>
            </a:r>
          </a:p>
          <a:p>
            <a:r>
              <a:rPr lang="en-US" baseline="0" dirty="0" smtClean="0"/>
              <a:t>	Today, we will be talking about our study of galaxy morphology from high-resolution simulations using automated detection. There are several reasons why we were interested in conducting this research.</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r>
              <a:rPr lang="en-US" baseline="0" dirty="0" smtClean="0"/>
              <a:t>.</a:t>
            </a:r>
          </a:p>
          <a:p>
            <a:endParaRPr lang="en-US" baseline="0" dirty="0" smtClean="0"/>
          </a:p>
          <a:p>
            <a:r>
              <a:rPr lang="en-US" baseline="0" dirty="0" smtClean="0"/>
              <a:t>As we know, the space has been of great interest to humans since our origin. There have been numerous efforts to understand this tantalizing, perceived-to-be-boundless space that lies above us. Rapid development in field of astrophysics informed us about the many properties of our universe. As we know, our planet Earth is a moon to the Sun, which is a typical star; each galaxy consists of millions of them. To understand our cosmic origin better, we must inspect and understand  how galaxies are formed.  In that regard, our project is compelling because not only we study the galaxy morphology, but also it is a part of relatively new collaboration between observational and theoretical astronomers. In addition, the project  is interdisciplinary integrating two different fields: Astrophysics and Computer Science</a:t>
            </a:r>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a:t>
            </a:r>
            <a:r>
              <a:rPr lang="en-US" baseline="0" dirty="0" smtClean="0"/>
              <a:t>universe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a:t>
            </a:r>
            <a:r>
              <a:rPr lang="en-US" baseline="0" dirty="0" smtClean="0"/>
              <a:t>filters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a:t>
            </a:r>
            <a:r>
              <a:rPr lang="en-US" dirty="0" smtClean="0"/>
              <a:t>parameters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a:t>
            </a:r>
            <a:r>
              <a:rPr lang="en-US" baseline="0" dirty="0" smtClean="0"/>
              <a:t> project, our main goal is to measure how well the current simulations match the galaxies we observe in the sky. This will allow us </a:t>
            </a:r>
            <a:r>
              <a:rPr lang="en-US" sz="1200" dirty="0" smtClean="0">
                <a:solidFill>
                  <a:srgbClr val="000000"/>
                </a:solidFill>
                <a:cs typeface="Arial" charset="0"/>
              </a:rPr>
              <a:t>to inform future simulations, and eventually achieve a quality that can enhance our ability to understand observations made from the Earth.</a:t>
            </a:r>
            <a:r>
              <a:rPr lang="en-US" sz="1200" baseline="0" dirty="0" smtClean="0">
                <a:solidFill>
                  <a:srgbClr val="000000"/>
                </a:solidFill>
                <a:cs typeface="Arial" charset="0"/>
              </a:rPr>
              <a:t>  We use high-resolution simulations, provided by ?????????????; they consist of hundreds of images per galaxy during its simulated life. </a:t>
            </a:r>
            <a:r>
              <a:rPr lang="en-US" sz="1200" dirty="0" smtClean="0">
                <a:solidFill>
                  <a:srgbClr val="000000"/>
                </a:solidFill>
                <a:cs typeface="Arial" charset="0"/>
              </a:rPr>
              <a:t>The sheer number of images means that we have to automate the modeling of the galaxies depicted and the collecting of results, which is the task of this summer research project. </a:t>
            </a:r>
            <a:r>
              <a:rPr lang="en-US" sz="1200" baseline="0" dirty="0" smtClean="0">
                <a:solidFill>
                  <a:srgbClr val="000000"/>
                </a:solidFill>
                <a:cs typeface="Arial" charset="0"/>
              </a:rPr>
              <a:t> The simulations used are mass based and fully cosmological, meaning that their </a:t>
            </a:r>
            <a:r>
              <a:rPr lang="en-US" sz="1200" baseline="0" smtClean="0">
                <a:solidFill>
                  <a:srgbClr val="000000"/>
                </a:solidFill>
                <a:cs typeface="Arial" charset="0"/>
              </a:rPr>
              <a:t>surrounding areas are </a:t>
            </a:r>
            <a:endParaRPr lang="en-US" sz="1200" dirty="0" smtClean="0">
              <a:solidFill>
                <a:srgbClr val="000000"/>
              </a:solidFill>
              <a:cs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observations</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7/17/14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7/17/14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7/17/14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7/17/14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7/17/14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7/17/14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Right Arrow 7"/>
          <p:cNvSpPr/>
          <p:nvPr/>
        </p:nvSpPr>
        <p:spPr>
          <a:xfrm>
            <a:off x="2862979" y="4567773"/>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802833" y="4569470"/>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990" y="3862744"/>
            <a:ext cx="2511027" cy="1878248"/>
          </a:xfrm>
          <a:prstGeom prst="rect">
            <a:avLst/>
          </a:prstGeom>
        </p:spPr>
      </p:pic>
      <p:pic>
        <p:nvPicPr>
          <p:cNvPr id="7" name="Picture 6" descr="MRP_380515_cam0_mode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279" y="3862744"/>
            <a:ext cx="2509711" cy="1878248"/>
          </a:xfrm>
          <a:prstGeom prst="rect">
            <a:avLst/>
          </a:prstGeom>
        </p:spPr>
      </p:pic>
      <p:pic>
        <p:nvPicPr>
          <p:cNvPr id="10" name="Picture 9" descr="MRP_380515_cam0_residu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133" y="3862744"/>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 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dirty="0" smtClean="0">
                <a:latin typeface="Times New Roman"/>
                <a:cs typeface="Times New Roman"/>
              </a:rPr>
              <a:t>Source-Extractor</a:t>
            </a:r>
          </a:p>
          <a:p>
            <a:pPr lvl="1"/>
            <a:r>
              <a:rPr lang="en-US" dirty="0" smtClean="0">
                <a:latin typeface="Times New Roman"/>
                <a:cs typeface="Times New Roman"/>
              </a:rPr>
              <a:t>Identifies all of the galaxies in the image and guesses their properties</a:t>
            </a:r>
          </a:p>
          <a:p>
            <a:r>
              <a:rPr lang="en-US" dirty="0">
                <a:latin typeface="Times New Roman"/>
                <a:cs typeface="Times New Roman"/>
              </a:rPr>
              <a:t>GALFIT </a:t>
            </a:r>
            <a:endParaRPr lang="en-US" dirty="0" smtClean="0">
              <a:latin typeface="Times New Roman"/>
              <a:cs typeface="Times New Roman"/>
            </a:endParaRPr>
          </a:p>
          <a:p>
            <a:pPr lvl="1"/>
            <a:r>
              <a:rPr lang="en-US" dirty="0" smtClean="0">
                <a:latin typeface="Times New Roman"/>
                <a:cs typeface="Times New Roman"/>
              </a:rPr>
              <a:t>Refines the guesses and outputs an image of the model and residual</a:t>
            </a:r>
          </a:p>
          <a:p>
            <a:r>
              <a:rPr lang="en-US" dirty="0" smtClean="0">
                <a:latin typeface="Times New Roman"/>
                <a:cs typeface="Times New Roman"/>
              </a:rPr>
              <a:t>Python</a:t>
            </a:r>
          </a:p>
          <a:p>
            <a:pPr lvl="1"/>
            <a:r>
              <a:rPr lang="en-US" dirty="0" smtClean="0">
                <a:latin typeface="Times New Roman"/>
                <a:cs typeface="Times New Roman"/>
              </a:rPr>
              <a:t>Programs to run the above on a list of images and organize the outputs</a:t>
            </a:r>
          </a:p>
          <a:p>
            <a:r>
              <a:rPr lang="en-US" dirty="0" smtClean="0">
                <a:latin typeface="Times New Roman"/>
                <a:cs typeface="Times New Roman"/>
              </a:rPr>
              <a:t>IDL</a:t>
            </a:r>
          </a:p>
          <a:p>
            <a:pPr lvl="1"/>
            <a:r>
              <a:rPr lang="en-US" dirty="0" smtClean="0">
                <a:latin typeface="Times New Roman"/>
                <a:cs typeface="Times New Roman"/>
              </a:rPr>
              <a:t>Plots the results in a graph aggregately</a:t>
            </a:r>
            <a:endParaRPr lang="en-US" dirty="0">
              <a:latin typeface="Times New Roman"/>
              <a:cs typeface="Times New Roman"/>
            </a:endParaRPr>
          </a:p>
          <a:p>
            <a:pPr marL="457200" lvl="1" indent="0">
              <a:buNone/>
            </a:pPr>
            <a:endParaRPr lang="en-US" dirty="0" smtClean="0">
              <a:latin typeface="Times New Roman"/>
              <a:cs typeface="Times New Roman"/>
            </a:endParaRP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dirty="0">
                <a:latin typeface="Times New Roman"/>
                <a:cs typeface="Times New Roman"/>
              </a:rPr>
              <a:t>Locating </a:t>
            </a:r>
            <a:r>
              <a:rPr lang="en-US" dirty="0" smtClean="0">
                <a:latin typeface="Times New Roman"/>
                <a:cs typeface="Times New Roman"/>
              </a:rPr>
              <a:t>galaxies in the beginning,</a:t>
            </a:r>
            <a:r>
              <a:rPr lang="en-US" dirty="0">
                <a:latin typeface="Times New Roman"/>
                <a:cs typeface="Times New Roman"/>
              </a:rPr>
              <a:t> </a:t>
            </a:r>
            <a:r>
              <a:rPr lang="en-US" dirty="0" smtClean="0">
                <a:latin typeface="Times New Roman"/>
                <a:cs typeface="Times New Roman"/>
              </a:rPr>
              <a:t>which compelled us to use a better program for the guesses</a:t>
            </a:r>
          </a:p>
          <a:p>
            <a:r>
              <a:rPr lang="en-US" dirty="0" smtClean="0">
                <a:latin typeface="Times New Roman"/>
                <a:cs typeface="Times New Roman"/>
              </a:rPr>
              <a:t>Coming up with a good configuration file or settings that work for all images</a:t>
            </a:r>
          </a:p>
          <a:p>
            <a:r>
              <a:rPr lang="en-US"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1007</TotalTime>
  <Words>1389</Words>
  <Application>Microsoft Macintosh PowerPoint</Application>
  <PresentationFormat>On-screen Show (4:3)</PresentationFormat>
  <Paragraphs>92</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118</cp:revision>
  <dcterms:modified xsi:type="dcterms:W3CDTF">2014-07-17T18:35:58Z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